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1" r:id="rId3"/>
    <p:sldId id="258" r:id="rId4"/>
    <p:sldId id="262" r:id="rId5"/>
    <p:sldId id="259" r:id="rId6"/>
    <p:sldId id="260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3867-44F6-4DC3-A50C-5739C615D9D9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853A-D10B-44F8-9069-AC78EB316A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762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3867-44F6-4DC3-A50C-5739C615D9D9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853A-D10B-44F8-9069-AC78EB316A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311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3867-44F6-4DC3-A50C-5739C615D9D9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853A-D10B-44F8-9069-AC78EB316A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0750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3867-44F6-4DC3-A50C-5739C615D9D9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853A-D10B-44F8-9069-AC78EB316AAB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0493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3867-44F6-4DC3-A50C-5739C615D9D9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853A-D10B-44F8-9069-AC78EB316A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8722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3867-44F6-4DC3-A50C-5739C615D9D9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853A-D10B-44F8-9069-AC78EB316A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1553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3867-44F6-4DC3-A50C-5739C615D9D9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853A-D10B-44F8-9069-AC78EB316A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3042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3867-44F6-4DC3-A50C-5739C615D9D9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853A-D10B-44F8-9069-AC78EB316A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7027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3867-44F6-4DC3-A50C-5739C615D9D9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853A-D10B-44F8-9069-AC78EB316A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2869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3867-44F6-4DC3-A50C-5739C615D9D9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853A-D10B-44F8-9069-AC78EB316A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155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3867-44F6-4DC3-A50C-5739C615D9D9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853A-D10B-44F8-9069-AC78EB316A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37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3867-44F6-4DC3-A50C-5739C615D9D9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853A-D10B-44F8-9069-AC78EB316A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4094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3867-44F6-4DC3-A50C-5739C615D9D9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853A-D10B-44F8-9069-AC78EB316A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1799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3867-44F6-4DC3-A50C-5739C615D9D9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853A-D10B-44F8-9069-AC78EB316A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7800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3867-44F6-4DC3-A50C-5739C615D9D9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853A-D10B-44F8-9069-AC78EB316A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0486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3867-44F6-4DC3-A50C-5739C615D9D9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853A-D10B-44F8-9069-AC78EB316A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503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3867-44F6-4DC3-A50C-5739C615D9D9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853A-D10B-44F8-9069-AC78EB316A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5740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9B43867-44F6-4DC3-A50C-5739C615D9D9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A853A-D10B-44F8-9069-AC78EB316A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439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ordwall.net/resource/6984244/school-object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quizlet.com/509456629/b-class-school-objects-2-flash-card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wBTozQisb4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ordwall.net/resource/625126/school-object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eslgamesplus.com/school-supplies-esl-interactive-vocabulary-crocodile-board-game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739683-2551-467C-86D0-EED646C1A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692" y="1447800"/>
            <a:ext cx="9628921" cy="4234543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B’ class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sz="4400" dirty="0">
                <a:latin typeface="Comic Sans MS" panose="030F0702030302020204" pitchFamily="66" charset="0"/>
              </a:rPr>
              <a:t>School Objects [2]</a:t>
            </a:r>
            <a:endParaRPr lang="el-GR" sz="4400" dirty="0">
              <a:latin typeface="Comic Sans MS" panose="030F0702030302020204" pitchFamily="66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03FD89BA-1B9A-4CB2-BCE4-E4169096F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218" y="658804"/>
            <a:ext cx="4986960" cy="502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13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82D07C8-8F08-46BD-9540-7FAE25AD8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51" y="222070"/>
            <a:ext cx="10019211" cy="60263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latin typeface="Comic Sans MS" panose="030F0702030302020204" pitchFamily="66" charset="0"/>
              </a:rPr>
              <a:t>Let’s remember the school objects we learned so far.</a:t>
            </a:r>
          </a:p>
          <a:p>
            <a:pPr marL="0" indent="0" algn="ctr">
              <a:buNone/>
            </a:pPr>
            <a:r>
              <a:rPr lang="en-US" sz="2800" b="1" dirty="0">
                <a:latin typeface="Comic Sans MS" panose="030F0702030302020204" pitchFamily="66" charset="0"/>
                <a:hlinkClick r:id="rId2"/>
              </a:rPr>
              <a:t>https://wordwall.net/resource/6984244/school-objects</a:t>
            </a:r>
            <a:endParaRPr lang="el-GR" sz="2800" b="1" dirty="0">
              <a:latin typeface="Comic Sans MS" panose="030F0702030302020204" pitchFamily="66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E2B994AA-458B-4A28-9693-DF095E675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45" y="1527401"/>
            <a:ext cx="448627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10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11D3760-D90B-44CF-B798-4E91F2657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84" y="274320"/>
            <a:ext cx="10842170" cy="6675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u="sng" dirty="0">
                <a:latin typeface="Comic Sans MS" panose="030F0702030302020204" pitchFamily="66" charset="0"/>
              </a:rPr>
              <a:t>Let’s learn some more school objects! </a:t>
            </a:r>
            <a:endParaRPr lang="el-GR" sz="3200" u="sng" dirty="0">
              <a:latin typeface="Comic Sans MS" panose="030F0702030302020204" pitchFamily="66" charset="0"/>
            </a:endParaRP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448FA2D0-9EA0-43CA-84BF-F7167A795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981" y="5103586"/>
            <a:ext cx="2328347" cy="1445622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092689A7-4947-418A-8A04-42D2248FA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74" y="3054160"/>
            <a:ext cx="1819275" cy="1447800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AB0392AB-5CD1-4B04-B83C-DF63AA22C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917" y="4682115"/>
            <a:ext cx="1341151" cy="1867093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DFA67F58-177F-4990-9BB8-3A2AC412BC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5907" y="1491136"/>
            <a:ext cx="2162742" cy="1445622"/>
          </a:xfrm>
          <a:prstGeom prst="rect">
            <a:avLst/>
          </a:prstGeom>
        </p:spPr>
      </p:pic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F45F9666-000C-4696-B9AB-69B101808B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338" y="5107305"/>
            <a:ext cx="2867025" cy="1476375"/>
          </a:xfrm>
          <a:prstGeom prst="rect">
            <a:avLst/>
          </a:prstGeom>
        </p:spPr>
      </p:pic>
      <p:pic>
        <p:nvPicPr>
          <p:cNvPr id="27" name="Εικόνα 26">
            <a:extLst>
              <a:ext uri="{FF2B5EF4-FFF2-40B4-BE49-F238E27FC236}">
                <a16:creationId xmlns:a16="http://schemas.microsoft.com/office/drawing/2014/main" id="{6CD11A1E-CD54-49F8-B1BE-8BBD8C81B1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9165" y="3921243"/>
            <a:ext cx="1744223" cy="1729808"/>
          </a:xfrm>
          <a:prstGeom prst="rect">
            <a:avLst/>
          </a:prstGeom>
        </p:spPr>
      </p:pic>
      <p:pic>
        <p:nvPicPr>
          <p:cNvPr id="29" name="Εικόνα 28">
            <a:extLst>
              <a:ext uri="{FF2B5EF4-FFF2-40B4-BE49-F238E27FC236}">
                <a16:creationId xmlns:a16="http://schemas.microsoft.com/office/drawing/2014/main" id="{359C2368-09C3-4A90-ACD1-EFCB50E61D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5217" y="1546277"/>
            <a:ext cx="1288153" cy="203957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F962189-5415-4694-B0AD-2BB8BECE251B}"/>
              </a:ext>
            </a:extLst>
          </p:cNvPr>
          <p:cNvSpPr txBox="1"/>
          <p:nvPr/>
        </p:nvSpPr>
        <p:spPr>
          <a:xfrm>
            <a:off x="617122" y="2516012"/>
            <a:ext cx="1531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scissors</a:t>
            </a:r>
            <a:endParaRPr lang="el-GR" sz="2800" b="1" dirty="0"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7116CC-6321-4A14-A987-2B7C65A76FF6}"/>
              </a:ext>
            </a:extLst>
          </p:cNvPr>
          <p:cNvSpPr txBox="1"/>
          <p:nvPr/>
        </p:nvSpPr>
        <p:spPr>
          <a:xfrm>
            <a:off x="899314" y="4604845"/>
            <a:ext cx="1391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stapler</a:t>
            </a:r>
            <a:endParaRPr lang="el-GR" sz="2800" b="1" dirty="0">
              <a:latin typeface="Comic Sans MS" panose="030F0702030302020204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FCD503-DD4D-4FFB-B562-425D36A5D39C}"/>
              </a:ext>
            </a:extLst>
          </p:cNvPr>
          <p:cNvSpPr txBox="1"/>
          <p:nvPr/>
        </p:nvSpPr>
        <p:spPr>
          <a:xfrm>
            <a:off x="2799996" y="981995"/>
            <a:ext cx="2435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pencil crayon</a:t>
            </a:r>
            <a:endParaRPr lang="el-GR" sz="2800" b="1" dirty="0">
              <a:latin typeface="Comic Sans MS" panose="030F0702030302020204" pitchFamily="66" charset="0"/>
            </a:endParaRPr>
          </a:p>
        </p:txBody>
      </p:sp>
      <p:pic>
        <p:nvPicPr>
          <p:cNvPr id="34" name="Εικόνα 33">
            <a:extLst>
              <a:ext uri="{FF2B5EF4-FFF2-40B4-BE49-F238E27FC236}">
                <a16:creationId xmlns:a16="http://schemas.microsoft.com/office/drawing/2014/main" id="{31FBC4B4-6FAA-4352-9A00-408581FE48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833" y="751025"/>
            <a:ext cx="1431328" cy="1766594"/>
          </a:xfrm>
          <a:prstGeom prst="rect">
            <a:avLst/>
          </a:prstGeom>
        </p:spPr>
      </p:pic>
      <p:pic>
        <p:nvPicPr>
          <p:cNvPr id="36" name="Εικόνα 35">
            <a:extLst>
              <a:ext uri="{FF2B5EF4-FFF2-40B4-BE49-F238E27FC236}">
                <a16:creationId xmlns:a16="http://schemas.microsoft.com/office/drawing/2014/main" id="{F321AB32-5F11-495E-A94A-6B4E294879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1010" y="2516012"/>
            <a:ext cx="1063128" cy="1632125"/>
          </a:xfrm>
          <a:prstGeom prst="rect">
            <a:avLst/>
          </a:prstGeom>
        </p:spPr>
      </p:pic>
      <p:pic>
        <p:nvPicPr>
          <p:cNvPr id="38" name="Εικόνα 37">
            <a:extLst>
              <a:ext uri="{FF2B5EF4-FFF2-40B4-BE49-F238E27FC236}">
                <a16:creationId xmlns:a16="http://schemas.microsoft.com/office/drawing/2014/main" id="{9EFD79F9-C458-4577-8826-2B1795BBD6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89194" y="2516012"/>
            <a:ext cx="1104823" cy="163212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7132D2F6-9391-4C0F-8EE9-6D05F43C395F}"/>
              </a:ext>
            </a:extLst>
          </p:cNvPr>
          <p:cNvSpPr txBox="1"/>
          <p:nvPr/>
        </p:nvSpPr>
        <p:spPr>
          <a:xfrm>
            <a:off x="622896" y="199814"/>
            <a:ext cx="1241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paper</a:t>
            </a:r>
            <a:endParaRPr lang="el-GR" sz="28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B26FA39-0D2B-4E71-A777-41047BA0BCCA}"/>
              </a:ext>
            </a:extLst>
          </p:cNvPr>
          <p:cNvSpPr txBox="1"/>
          <p:nvPr/>
        </p:nvSpPr>
        <p:spPr>
          <a:xfrm>
            <a:off x="3506397" y="4148137"/>
            <a:ext cx="1864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calculator</a:t>
            </a:r>
            <a:endParaRPr lang="el-GR" sz="2800" b="1" dirty="0">
              <a:latin typeface="Comic Sans MS" panose="030F0702030302020204" pitchFamily="66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48F61E-2140-46D4-B6C2-AFB5F399CAE9}"/>
              </a:ext>
            </a:extLst>
          </p:cNvPr>
          <p:cNvSpPr txBox="1"/>
          <p:nvPr/>
        </p:nvSpPr>
        <p:spPr>
          <a:xfrm>
            <a:off x="5902574" y="1904123"/>
            <a:ext cx="859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glue</a:t>
            </a:r>
            <a:endParaRPr lang="el-GR" sz="2800" b="1" dirty="0">
              <a:latin typeface="Comic Sans MS" panose="030F0702030302020204" pitchFamily="66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8F4688D-F94C-41E4-89DB-792A7DA42A73}"/>
              </a:ext>
            </a:extLst>
          </p:cNvPr>
          <p:cNvSpPr txBox="1"/>
          <p:nvPr/>
        </p:nvSpPr>
        <p:spPr>
          <a:xfrm>
            <a:off x="8229085" y="930663"/>
            <a:ext cx="1316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crayon</a:t>
            </a:r>
            <a:endParaRPr lang="el-GR" sz="2800" b="1" dirty="0">
              <a:latin typeface="Comic Sans MS" panose="030F0702030302020204" pitchFamily="66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F64A99F-306F-461D-93C2-E6DF68948195}"/>
              </a:ext>
            </a:extLst>
          </p:cNvPr>
          <p:cNvSpPr txBox="1"/>
          <p:nvPr/>
        </p:nvSpPr>
        <p:spPr>
          <a:xfrm>
            <a:off x="6314845" y="4543113"/>
            <a:ext cx="1402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marker</a:t>
            </a:r>
            <a:endParaRPr lang="el-GR" sz="2800" b="1" dirty="0">
              <a:latin typeface="Comic Sans MS" panose="030F0702030302020204" pitchFamily="66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81E0B63-C67B-4743-8D49-39F396A055FB}"/>
              </a:ext>
            </a:extLst>
          </p:cNvPr>
          <p:cNvSpPr txBox="1"/>
          <p:nvPr/>
        </p:nvSpPr>
        <p:spPr>
          <a:xfrm>
            <a:off x="8249177" y="3324243"/>
            <a:ext cx="2803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eraser/ rubber</a:t>
            </a:r>
            <a:endParaRPr lang="el-GR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14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E7285FD-5C05-4CC4-86B5-E554EF82E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17" y="222070"/>
            <a:ext cx="10802983" cy="6026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Now, let’s practice our new school objects with flashcards!</a:t>
            </a:r>
            <a:endParaRPr lang="el-GR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8FE2AF-DCDB-4866-97E3-646246F8A0E8}"/>
              </a:ext>
            </a:extLst>
          </p:cNvPr>
          <p:cNvSpPr txBox="1"/>
          <p:nvPr/>
        </p:nvSpPr>
        <p:spPr>
          <a:xfrm>
            <a:off x="290649" y="1048434"/>
            <a:ext cx="96240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https://quizlet.com/509456629/b-class-school-objects-2-flash-cards/</a:t>
            </a:r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E364D5BC-8CA0-4BD2-A76A-3D00411FC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904" y="2039710"/>
            <a:ext cx="4725080" cy="348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39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D00344C-6653-45D4-9BF9-9A5F367F8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37" y="156754"/>
            <a:ext cx="10424159" cy="6091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Let’s help the monster put all the school objects in his bag!</a:t>
            </a:r>
          </a:p>
          <a:p>
            <a:pPr marL="0" indent="0" algn="ctr">
              <a:buNone/>
            </a:pPr>
            <a:r>
              <a:rPr lang="en-US" sz="2800" dirty="0">
                <a:latin typeface="Comic Sans MS" panose="030F0702030302020204" pitchFamily="66" charset="0"/>
              </a:rPr>
              <a:t>I have a …… What do you have? Put it in my bag!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4" name="Ηλεκτρονικά πολυμέσα 3" title="School Supplies Song for Kids | What Do You Have? Song | Fun Kids English">
            <a:hlinkClick r:id="" action="ppaction://media"/>
            <a:extLst>
              <a:ext uri="{FF2B5EF4-FFF2-40B4-BE49-F238E27FC236}">
                <a16:creationId xmlns:a16="http://schemas.microsoft.com/office/drawing/2014/main" id="{29D1EC9C-2C1A-4BB8-A237-8E38BB7C997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35208" y="1763486"/>
            <a:ext cx="7722113" cy="436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6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0315961-4857-4955-AE92-516BAE8F0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365760"/>
            <a:ext cx="8946541" cy="5882639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>
                <a:latin typeface="Comic Sans MS" panose="030F0702030302020204" pitchFamily="66" charset="0"/>
              </a:rPr>
              <a:t>Let’s do a school objects quiz!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https://wordwall.net/resource/625126/school-objects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201201C-F22C-4CEE-BF80-3CC8AB026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027" y="1571624"/>
            <a:ext cx="597217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40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C0E6CF0-CB83-454C-923F-274B9AB13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67" y="339634"/>
            <a:ext cx="11234056" cy="5908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Comic Sans MS" panose="030F0702030302020204" pitchFamily="66" charset="0"/>
              </a:rPr>
              <a:t>You can go to our e-class to play the school objects crocodile game!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0E38F2-8904-4496-AFED-9A1DC66CA27B}"/>
              </a:ext>
            </a:extLst>
          </p:cNvPr>
          <p:cNvSpPr txBox="1"/>
          <p:nvPr/>
        </p:nvSpPr>
        <p:spPr>
          <a:xfrm>
            <a:off x="117567" y="1296629"/>
            <a:ext cx="11377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https://www.eslgamesplus.com/school-supplies-esl-interactive-vocabulary-crocodile-board-game/</a:t>
            </a:r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58D7C720-4BA4-4842-8901-7338BF711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377" y="1914186"/>
            <a:ext cx="5608728" cy="460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03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4A80DCD-FCB3-406F-B18E-024DCF0D5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457200"/>
            <a:ext cx="8946541" cy="5791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latin typeface="Comic Sans MS" panose="030F0702030302020204" pitchFamily="66" charset="0"/>
              </a:rPr>
              <a:t>Great work everyone! See you next time!</a:t>
            </a:r>
            <a:endParaRPr lang="el-GR" sz="3200" b="1" dirty="0">
              <a:latin typeface="Comic Sans MS" panose="030F0702030302020204" pitchFamily="66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D9781F4-EB1C-4453-B71A-C90DC27B0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978" y="1562100"/>
            <a:ext cx="4686299" cy="468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806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89</TotalTime>
  <Words>149</Words>
  <Application>Microsoft Office PowerPoint</Application>
  <PresentationFormat>Ευρεία οθόνη</PresentationFormat>
  <Paragraphs>22</Paragraphs>
  <Slides>8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Comic Sans MS</vt:lpstr>
      <vt:lpstr>Wingdings 3</vt:lpstr>
      <vt:lpstr>Ιόν</vt:lpstr>
      <vt:lpstr>B’ class School Objects [2]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C’ class UNIT 1</dc:title>
  <dc:creator>Marianthe Hassapis</dc:creator>
  <cp:lastModifiedBy>Marianthe Hassapis</cp:lastModifiedBy>
  <cp:revision>11</cp:revision>
  <dcterms:created xsi:type="dcterms:W3CDTF">2021-01-29T19:19:28Z</dcterms:created>
  <dcterms:modified xsi:type="dcterms:W3CDTF">2021-03-22T06:42:03Z</dcterms:modified>
</cp:coreProperties>
</file>